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60" r:id="rId3"/>
    <p:sldId id="258" r:id="rId4"/>
    <p:sldId id="262" r:id="rId5"/>
    <p:sldId id="263" r:id="rId6"/>
  </p:sldIdLst>
  <p:sldSz cx="7559675" cy="1069181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Titillium Web" panose="00000500000000000000" pitchFamily="2" charset="0"/>
      <p:regular r:id="rId16"/>
      <p:bold r:id="rId17"/>
      <p:italic r:id="rId18"/>
      <p:boldItalic r:id="rId19"/>
    </p:embeddedFont>
    <p:embeddedFont>
      <p:font typeface="Titillium Web SemiBold" panose="000007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ar Weiss" initials="TW" lastIdx="4" clrIdx="0">
    <p:extLst>
      <p:ext uri="{19B8F6BF-5375-455C-9EA6-DF929625EA0E}">
        <p15:presenceInfo xmlns:p15="http://schemas.microsoft.com/office/powerpoint/2012/main" userId="c1eef5644053c2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2448" y="66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08T13:46:37.787" idx="1">
    <p:pos x="4495" y="2228"/>
    <p:text>I suggest some sort of social proof - testimonial or list of top customers if possible. Not sure here is the best place but it was where I found room.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7050" y="685800"/>
            <a:ext cx="2424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d82db4d9bf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d82db4d9bf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900e28e3c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900e28e3c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82db4d9bf_2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82db4d9bf_2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8f9f1a2f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8f9f1a2f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8f9f1a2f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41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8f9f1a2f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82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contact@trustpeers.com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trustpeers.com" TargetMode="External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25" y="3650700"/>
            <a:ext cx="6069300" cy="33612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900"/>
              <a:buFont typeface="Titillium Web SemiBold"/>
              <a:buNone/>
              <a:defRPr sz="5900"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7706150"/>
            <a:ext cx="7044600" cy="16479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tillium Web"/>
              <a:buNone/>
              <a:defRPr sz="1800">
                <a:solidFill>
                  <a:schemeClr val="lt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840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25" y="2443800"/>
            <a:ext cx="2739375" cy="6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840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58025"/>
            <a:ext cx="7560000" cy="406346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5742" y="2816530"/>
            <a:ext cx="5905800" cy="11865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Font typeface="Titillium Web SemiBold"/>
              <a:buNone/>
              <a:defRPr sz="36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Font typeface="Titillium Web SemiBold"/>
              <a:buNone/>
              <a:defRPr sz="43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Font typeface="Titillium Web SemiBold"/>
              <a:buNone/>
              <a:defRPr sz="43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Font typeface="Titillium Web SemiBold"/>
              <a:buNone/>
              <a:defRPr sz="43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Font typeface="Titillium Web SemiBold"/>
              <a:buNone/>
              <a:defRPr sz="43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Font typeface="Titillium Web SemiBold"/>
              <a:buNone/>
              <a:defRPr sz="43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Font typeface="Titillium Web SemiBold"/>
              <a:buNone/>
              <a:defRPr sz="43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Font typeface="Titillium Web SemiBold"/>
              <a:buNone/>
              <a:defRPr sz="43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Font typeface="Titillium Web SemiBold"/>
              <a:buNone/>
              <a:defRPr sz="4300"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/>
          </p:nvPr>
        </p:nvSpPr>
        <p:spPr>
          <a:xfrm>
            <a:off x="205750" y="4116990"/>
            <a:ext cx="5905800" cy="40611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Titillium Web"/>
              <a:buNone/>
              <a:defRPr sz="2100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Font typeface="Titillium Web"/>
              <a:buNone/>
              <a:defRPr sz="3300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Font typeface="Titillium Web"/>
              <a:buNone/>
              <a:defRPr sz="3300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Font typeface="Titillium Web"/>
              <a:buNone/>
              <a:defRPr sz="3300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Font typeface="Titillium Web"/>
              <a:buNone/>
              <a:defRPr sz="3300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Font typeface="Titillium Web"/>
              <a:buNone/>
              <a:defRPr sz="3300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Font typeface="Titillium Web"/>
              <a:buNone/>
              <a:defRPr sz="3300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Font typeface="Titillium Web"/>
              <a:buNone/>
              <a:defRPr sz="3300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Font typeface="Titillium Web"/>
              <a:buNone/>
              <a:defRPr sz="3300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00" y="9477150"/>
            <a:ext cx="1668525" cy="38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-4750" y="10362625"/>
            <a:ext cx="7560000" cy="3744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" name="Google Shape;20;p3"/>
          <p:cNvCxnSpPr/>
          <p:nvPr/>
        </p:nvCxnSpPr>
        <p:spPr>
          <a:xfrm>
            <a:off x="-45250" y="10362625"/>
            <a:ext cx="7600500" cy="0"/>
          </a:xfrm>
          <a:prstGeom prst="straightConnector1">
            <a:avLst/>
          </a:prstGeom>
          <a:noFill/>
          <a:ln w="9525" cap="flat" cmpd="sng">
            <a:solidFill>
              <a:srgbClr val="485AF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Google Shape;21;p3"/>
          <p:cNvSpPr txBox="1"/>
          <p:nvPr/>
        </p:nvSpPr>
        <p:spPr>
          <a:xfrm>
            <a:off x="2142738" y="10348800"/>
            <a:ext cx="17481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" sz="1100">
                <a:solidFill>
                  <a:srgbClr val="485AF6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contact@trustpeers.com</a:t>
            </a:r>
            <a:endParaRPr sz="1300">
              <a:solidFill>
                <a:srgbClr val="485AF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2" name="Google Shape;22;p3"/>
          <p:cNvSpPr txBox="1"/>
          <p:nvPr/>
        </p:nvSpPr>
        <p:spPr>
          <a:xfrm>
            <a:off x="3890836" y="10348800"/>
            <a:ext cx="19452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" sz="11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114 Yigal Alon, Tel Aviv, Israel</a:t>
            </a:r>
            <a:endParaRPr sz="13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 1">
  <p:cSld name="TITLE_AND_BODY_1_1">
    <p:bg>
      <p:bgPr>
        <a:gradFill>
          <a:gsLst>
            <a:gs pos="0">
              <a:srgbClr val="0A153E"/>
            </a:gs>
            <a:gs pos="100000">
              <a:srgbClr val="0D1730"/>
            </a:gs>
          </a:gsLst>
          <a:lin ang="5400012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1645" y="-93335"/>
            <a:ext cx="7587134" cy="418083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57705" y="1419987"/>
            <a:ext cx="7044600" cy="11907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Titillium Web SemiBold"/>
              <a:buNone/>
              <a:defRPr>
                <a:solidFill>
                  <a:schemeClr val="lt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840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84" y="9583876"/>
            <a:ext cx="987364" cy="229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lack">
  <p:cSld name="TITLE_AND_BODY_1_1_1">
    <p:bg>
      <p:bgPr>
        <a:solidFill>
          <a:srgbClr val="0C183A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t="7976" b="-8559"/>
          <a:stretch/>
        </p:blipFill>
        <p:spPr>
          <a:xfrm>
            <a:off x="704017" y="0"/>
            <a:ext cx="6851911" cy="466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840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pic>
        <p:nvPicPr>
          <p:cNvPr id="39" name="Google Shape;3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284" y="9583876"/>
            <a:ext cx="987364" cy="2299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400" cy="1571100"/>
          </a:xfrm>
          <a:prstGeom prst="rect">
            <a:avLst/>
          </a:prstGeom>
        </p:spPr>
        <p:txBody>
          <a:bodyPr spcFirstLastPara="1" wrap="square" lIns="121925" tIns="121925" rIns="121925" bIns="1219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400" cy="66090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840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 page with pic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298875" y="5595750"/>
            <a:ext cx="7050900" cy="17448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Font typeface="Titillium Web"/>
              <a:buNone/>
              <a:defRPr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840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ubTitle" idx="1"/>
          </p:nvPr>
        </p:nvSpPr>
        <p:spPr>
          <a:xfrm>
            <a:off x="298875" y="6327325"/>
            <a:ext cx="6705900" cy="48501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None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48" name="Google Shape;4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4125" y="-40725"/>
            <a:ext cx="7680325" cy="73575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/>
          <p:nvPr/>
        </p:nvSpPr>
        <p:spPr>
          <a:xfrm>
            <a:off x="-4750" y="10362625"/>
            <a:ext cx="7560000" cy="374400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2142738" y="10348800"/>
            <a:ext cx="17481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" sz="1100">
                <a:solidFill>
                  <a:srgbClr val="485AF6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contact@trustpeers.com</a:t>
            </a:r>
            <a:endParaRPr sz="1300">
              <a:solidFill>
                <a:srgbClr val="485AF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3890836" y="10348800"/>
            <a:ext cx="19452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w" sz="1100">
                <a:solidFill>
                  <a:srgbClr val="666666"/>
                </a:solidFill>
                <a:latin typeface="Titillium Web"/>
                <a:ea typeface="Titillium Web"/>
                <a:cs typeface="Titillium Web"/>
                <a:sym typeface="Titillium Web"/>
              </a:rPr>
              <a:t>114 Yigal Alon, Tel Aviv, Israel</a:t>
            </a:r>
            <a:endParaRPr sz="1300">
              <a:solidFill>
                <a:srgbClr val="666666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3780000" y="-260"/>
            <a:ext cx="3780300" cy="1069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25" tIns="121925" rIns="121925" bIns="1219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121925" tIns="121925" rIns="121925" bIns="121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090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840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840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121925" tIns="121925" rIns="121925" bIns="1219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8400"/>
          </a:xfrm>
          <a:prstGeom prst="rect">
            <a:avLst/>
          </a:prstGeom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121925" rIns="121925" bIns="1219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121925" rIns="121925" bIns="121925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121925" rIns="121925" bIns="12192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>
            <a:spLocks noGrp="1"/>
          </p:cNvSpPr>
          <p:nvPr>
            <p:ph type="ctrTitle"/>
          </p:nvPr>
        </p:nvSpPr>
        <p:spPr>
          <a:xfrm>
            <a:off x="257725" y="3650700"/>
            <a:ext cx="6069300" cy="33612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fr-FR" b="0" i="0" u="none" strike="noStrike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The </a:t>
            </a:r>
            <a:r>
              <a:rPr lang="fr-FR" b="0" i="0" u="none" strike="noStrike" dirty="0" err="1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TrustPeers</a:t>
            </a:r>
            <a:r>
              <a:rPr lang="fr-FR" b="0" i="0" u="none" strike="noStrike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 Cyber Crisis Management Solution</a:t>
            </a:r>
            <a:endParaRPr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257705" y="7706150"/>
            <a:ext cx="7044600" cy="16479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2022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subTitle" idx="1"/>
          </p:nvPr>
        </p:nvSpPr>
        <p:spPr>
          <a:xfrm>
            <a:off x="129440" y="5964073"/>
            <a:ext cx="4220278" cy="2715903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/>
          <a:p>
            <a:pPr marL="76200" indent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  <a:latin typeface="+mj-lt"/>
              </a:rPr>
              <a:t>Only one out of ten organizations are prepared for security incidents, according to a recent Oracle and KPMG Cloud Threat Report. </a:t>
            </a:r>
          </a:p>
          <a:p>
            <a:pPr marL="76200" indent="0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schemeClr val="tx1"/>
              </a:solidFill>
              <a:latin typeface="+mj-lt"/>
            </a:endParaRPr>
          </a:p>
          <a:p>
            <a:pPr marL="76200" indent="0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chemeClr val="tx1"/>
                </a:solidFill>
                <a:latin typeface="+mj-lt"/>
              </a:rPr>
              <a:t>When a cyber incident occurs, ensure your team is ready to hit the ground running at a moment’s notice with the </a:t>
            </a:r>
            <a:r>
              <a:rPr lang="en-US" sz="1500" dirty="0" err="1">
                <a:solidFill>
                  <a:schemeClr val="tx1"/>
                </a:solidFill>
                <a:latin typeface="+mj-lt"/>
              </a:rPr>
              <a:t>TrustPeers</a:t>
            </a:r>
            <a:r>
              <a:rPr lang="en-US" sz="1500" dirty="0">
                <a:solidFill>
                  <a:schemeClr val="tx1"/>
                </a:solidFill>
                <a:latin typeface="+mj-lt"/>
              </a:rPr>
              <a:t> solution that lets you resolve incidents and minimize damage within minutes, not days.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1400" dirty="0"/>
          </a:p>
        </p:txBody>
      </p:sp>
      <p:pic>
        <p:nvPicPr>
          <p:cNvPr id="104" name="Google Shape;104;p17"/>
          <p:cNvPicPr preferRelativeResize="0"/>
          <p:nvPr/>
        </p:nvPicPr>
        <p:blipFill rotWithShape="1">
          <a:blip r:embed="rId3">
            <a:alphaModFix/>
          </a:blip>
          <a:srcRect l="7841" r="7841"/>
          <a:stretch/>
        </p:blipFill>
        <p:spPr>
          <a:xfrm>
            <a:off x="0" y="692475"/>
            <a:ext cx="7560003" cy="5043442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222675" y="4182025"/>
            <a:ext cx="7150500" cy="8346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Turn Chaos into a Controlled Event </a:t>
            </a:r>
            <a:endParaRPr sz="3500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222675" y="4754275"/>
            <a:ext cx="6696740" cy="8346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Quickly manage, mitigate and audit your incident response with the comprehensive </a:t>
            </a:r>
            <a:r>
              <a:rPr lang="en-US" sz="16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TrustPeers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Cyber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risis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</a:rPr>
              <a:t>M</a:t>
            </a:r>
            <a:r>
              <a:rPr lang="en-US" sz="16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anagement SaaS platform </a:t>
            </a:r>
            <a:endParaRPr sz="1600" dirty="0">
              <a:solidFill>
                <a:schemeClr val="bg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4442953" y="5964073"/>
            <a:ext cx="3116143" cy="4353634"/>
          </a:xfrm>
          <a:prstGeom prst="rect">
            <a:avLst/>
          </a:prstGeom>
          <a:gradFill>
            <a:gsLst>
              <a:gs pos="0">
                <a:srgbClr val="485AF6"/>
              </a:gs>
              <a:gs pos="100000">
                <a:srgbClr val="1F34EC"/>
              </a:gs>
            </a:gsLst>
            <a:lin ang="5400012" scaled="0"/>
          </a:gradFill>
          <a:ln>
            <a:noFill/>
          </a:ln>
          <a:effectLst>
            <a:outerShdw dist="209550" dir="7920000" algn="bl" rotWithShape="0">
              <a:srgbClr val="D9D9D9">
                <a:alpha val="44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title"/>
          </p:nvPr>
        </p:nvSpPr>
        <p:spPr>
          <a:xfrm>
            <a:off x="4704574" y="6155850"/>
            <a:ext cx="2743751" cy="6810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 b="1" dirty="0">
                <a:solidFill>
                  <a:schemeClr val="lt1"/>
                </a:solidFill>
              </a:rPr>
              <a:t>Why </a:t>
            </a:r>
            <a:r>
              <a:rPr lang="en-US" sz="2000" b="1" dirty="0" err="1">
                <a:solidFill>
                  <a:schemeClr val="lt1"/>
                </a:solidFill>
              </a:rPr>
              <a:t>TrustPeers</a:t>
            </a:r>
            <a:r>
              <a:rPr lang="en-US" sz="2000" b="1" dirty="0">
                <a:solidFill>
                  <a:schemeClr val="lt1"/>
                </a:solidFill>
              </a:rPr>
              <a:t> </a:t>
            </a:r>
            <a:endParaRPr sz="2000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36" dirty="0">
              <a:solidFill>
                <a:schemeClr val="lt1"/>
              </a:solidFill>
            </a:endParaRPr>
          </a:p>
        </p:txBody>
      </p:sp>
      <p:cxnSp>
        <p:nvCxnSpPr>
          <p:cNvPr id="111" name="Google Shape;111;p17"/>
          <p:cNvCxnSpPr/>
          <p:nvPr/>
        </p:nvCxnSpPr>
        <p:spPr>
          <a:xfrm>
            <a:off x="4834000" y="6836850"/>
            <a:ext cx="2484900" cy="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7497511-AE9B-4AA7-8068-AB13623B1923}"/>
              </a:ext>
            </a:extLst>
          </p:cNvPr>
          <p:cNvSpPr txBox="1"/>
          <p:nvPr/>
        </p:nvSpPr>
        <p:spPr>
          <a:xfrm>
            <a:off x="4629423" y="6971279"/>
            <a:ext cx="27437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+mj-lt"/>
              </a:rPr>
              <a:t>A complete incident lifecycle management program </a:t>
            </a:r>
          </a:p>
          <a:p>
            <a:endParaRPr lang="en-US" sz="1400" b="0" i="0" u="none" strike="noStrike" dirty="0">
              <a:solidFill>
                <a:schemeClr val="bg1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+mj-lt"/>
              </a:rPr>
              <a:t>Vendor - agnostic technology that CISOs can use with any product </a:t>
            </a:r>
          </a:p>
          <a:p>
            <a:endParaRPr lang="en-US" sz="1400" b="0" i="0" u="none" strike="noStrike" dirty="0">
              <a:solidFill>
                <a:schemeClr val="bg1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+mj-lt"/>
              </a:rPr>
              <a:t>An easy-to-use SaaS solution</a:t>
            </a:r>
          </a:p>
          <a:p>
            <a:endParaRPr lang="en-US" sz="1400" b="0" i="0" u="none" strike="noStrike" dirty="0">
              <a:solidFill>
                <a:schemeClr val="bg1"/>
              </a:solidFill>
              <a:effectLst/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chemeClr val="bg1"/>
                </a:solidFill>
                <a:effectLst/>
                <a:latin typeface="+mj-lt"/>
              </a:rPr>
              <a:t>Scalability to respond to the increasing frequency and complexity of attacks  </a:t>
            </a:r>
            <a:br>
              <a:rPr lang="en-US" sz="12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br>
              <a:rPr lang="en-US" sz="14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</a:br>
            <a:endParaRPr lang="en-US" sz="1400" b="0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279186" y="1574745"/>
            <a:ext cx="7001301" cy="991034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+mj-lt"/>
              </a:rPr>
              <a:t>An Incident Response Solution that Keeps You Ahead of Attackers</a:t>
            </a:r>
            <a:endParaRPr sz="2400" dirty="0">
              <a:solidFill>
                <a:srgbClr val="0A153E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5CE135-78FA-4BF8-8E43-E0AC8724A01F}"/>
              </a:ext>
            </a:extLst>
          </p:cNvPr>
          <p:cNvSpPr txBox="1"/>
          <p:nvPr/>
        </p:nvSpPr>
        <p:spPr>
          <a:xfrm>
            <a:off x="511197" y="4380931"/>
            <a:ext cx="6537277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500" b="0" i="0" u="none" strike="noStrike" dirty="0">
                <a:solidFill>
                  <a:srgbClr val="1F2020"/>
                </a:solidFill>
                <a:effectLst/>
                <a:latin typeface="+mj-lt"/>
              </a:rPr>
              <a:t>      </a:t>
            </a:r>
            <a:r>
              <a:rPr lang="en-US" sz="1500" b="0" i="0" u="none" strike="noStrike" dirty="0">
                <a:solidFill>
                  <a:srgbClr val="1F2020"/>
                </a:solidFill>
                <a:effectLst/>
                <a:latin typeface="+mn-lt"/>
              </a:rPr>
              <a:t>With the </a:t>
            </a:r>
            <a:r>
              <a:rPr lang="en-US" sz="1500" b="0" i="0" u="none" strike="noStrike" dirty="0" err="1">
                <a:solidFill>
                  <a:srgbClr val="1F2020"/>
                </a:solidFill>
                <a:effectLst/>
                <a:latin typeface="+mn-lt"/>
              </a:rPr>
              <a:t>TrustPeers</a:t>
            </a:r>
            <a:r>
              <a:rPr lang="en-US" sz="1500" b="0" i="0" u="none" strike="noStrike" dirty="0">
                <a:solidFill>
                  <a:srgbClr val="1F2020"/>
                </a:solidFill>
                <a:effectLst/>
                <a:latin typeface="+mn-lt"/>
              </a:rPr>
              <a:t> solution you get: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500" b="0" i="0" u="none" strike="noStrike" dirty="0">
                <a:solidFill>
                  <a:srgbClr val="1F2020"/>
                </a:solidFill>
                <a:effectLst/>
                <a:latin typeface="+mn-lt"/>
              </a:rPr>
              <a:t> </a:t>
            </a:r>
            <a:endParaRPr lang="en-US" sz="1500" b="0" dirty="0">
              <a:effectLst/>
              <a:latin typeface="+mn-lt"/>
            </a:endParaRPr>
          </a:p>
          <a:p>
            <a:pPr marL="28575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i="0" u="none" strike="noStrike" dirty="0">
                <a:solidFill>
                  <a:srgbClr val="1F2020"/>
                </a:solidFill>
                <a:effectLst/>
                <a:latin typeface="+mn-lt"/>
              </a:rPr>
              <a:t>A single point of communication. </a:t>
            </a:r>
            <a:r>
              <a:rPr lang="en-US" sz="1500" b="0" i="0" u="none" strike="noStrike" dirty="0">
                <a:solidFill>
                  <a:srgbClr val="1F2020"/>
                </a:solidFill>
                <a:effectLst/>
                <a:latin typeface="+mn-lt"/>
              </a:rPr>
              <a:t>Gain access to </a:t>
            </a:r>
            <a:r>
              <a:rPr lang="en-US" sz="1500" b="0" i="0" u="none" strike="noStrike" dirty="0">
                <a:solidFill>
                  <a:srgbClr val="373737"/>
                </a:solidFill>
                <a:effectLst/>
                <a:latin typeface="+mn-lt"/>
              </a:rPr>
              <a:t>a secure, encrypted war room 3FA full communication channel that includes </a:t>
            </a:r>
            <a:r>
              <a:rPr lang="en-US" sz="1500" b="0" i="0" u="none" strike="noStrike" dirty="0">
                <a:solidFill>
                  <a:srgbClr val="1F2020"/>
                </a:solidFill>
                <a:effectLst/>
                <a:latin typeface="+mn-lt"/>
              </a:rPr>
              <a:t>general and topical forums, </a:t>
            </a:r>
            <a:r>
              <a:rPr lang="en-US" sz="1500" b="0" i="0" u="none" strike="noStrike" dirty="0">
                <a:solidFill>
                  <a:srgbClr val="373737"/>
                </a:solidFill>
                <a:effectLst/>
                <a:latin typeface="+mn-lt"/>
              </a:rPr>
              <a:t>built-in video, chat, screen-sharing, record, and replay</a:t>
            </a:r>
            <a:r>
              <a:rPr lang="en-US" sz="1500" b="0" i="0" u="none" strike="noStrike" dirty="0">
                <a:solidFill>
                  <a:srgbClr val="1F2020"/>
                </a:solidFill>
                <a:effectLst/>
                <a:latin typeface="+mn-lt"/>
              </a:rPr>
              <a:t> </a:t>
            </a:r>
            <a:r>
              <a:rPr lang="en-US" sz="1500" b="0" i="0" u="none" strike="noStrike" dirty="0">
                <a:solidFill>
                  <a:srgbClr val="373737"/>
                </a:solidFill>
                <a:effectLst/>
                <a:latin typeface="+mn-lt"/>
              </a:rPr>
              <a:t>for all blue team members.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en-US" sz="1500" b="0" i="0" u="none" strike="noStrike" dirty="0">
                <a:solidFill>
                  <a:srgbClr val="373737"/>
                </a:solidFill>
                <a:effectLst/>
                <a:latin typeface="+mn-lt"/>
              </a:rPr>
              <a:t> </a:t>
            </a:r>
            <a:endParaRPr lang="en-US" sz="15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+mn-lt"/>
              </a:rPr>
              <a:t>A centralized timeline.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+mn-lt"/>
              </a:rPr>
              <a:t> Collect all activity logs and get a step-by-step IOC timeline updated by responders as it happens. Add newly emerging documentation all in a single investigation board.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endParaRPr lang="en-US" sz="1500" b="0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+mn-lt"/>
              </a:rPr>
              <a:t>A single secure repository. </a:t>
            </a:r>
            <a:r>
              <a:rPr lang="en-US" sz="1500" b="0" i="0" u="none" strike="noStrike" dirty="0">
                <a:solidFill>
                  <a:srgbClr val="242629"/>
                </a:solidFill>
                <a:effectLst/>
                <a:latin typeface="+mn-lt"/>
              </a:rPr>
              <a:t>Keep the chain of custody with the </a:t>
            </a:r>
            <a:r>
              <a:rPr lang="en-US" sz="1500" b="0" i="0" u="none" strike="noStrike" dirty="0" err="1">
                <a:solidFill>
                  <a:srgbClr val="242629"/>
                </a:solidFill>
                <a:effectLst/>
                <a:latin typeface="+mn-lt"/>
              </a:rPr>
              <a:t>TrustPeers</a:t>
            </a:r>
            <a:r>
              <a:rPr lang="en-US" sz="1500" b="0" i="0" u="none" strike="noStrike" dirty="0">
                <a:solidFill>
                  <a:srgbClr val="242629"/>
                </a:solidFill>
                <a:effectLst/>
                <a:latin typeface="+mn-lt"/>
              </a:rPr>
              <a:t> repository of IOCs and artifacts. 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endParaRPr lang="en-US" sz="15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+mn-lt"/>
              </a:rPr>
              <a:t>A unified emergency connection hub. 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+mn-lt"/>
              </a:rPr>
              <a:t>Centralize the connection to all of your environments and servers in a single point to accelerate the blue team reaction time.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endParaRPr lang="en-US" sz="1500" b="1" i="0" u="none" strike="noStrike" dirty="0">
              <a:solidFill>
                <a:srgbClr val="000000"/>
              </a:solidFill>
              <a:effectLst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b="1" i="0" u="none" strike="noStrike" dirty="0">
                <a:solidFill>
                  <a:srgbClr val="000000"/>
                </a:solidFill>
                <a:effectLst/>
                <a:latin typeface="+mn-lt"/>
              </a:rPr>
              <a:t>A unified, up-to-date process.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+mn-lt"/>
              </a:rPr>
              <a:t> Keep everyone updated and informed of progress at a glance with customizable, automatically generated reports.  </a:t>
            </a:r>
            <a:endParaRPr lang="en-US" sz="1500" dirty="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440138-8C7C-4A13-A3D1-172FD175A3D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691732" y="2722728"/>
            <a:ext cx="6176206" cy="1501254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15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TrustPeers</a:t>
            </a:r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comprehensive solution delivers you the information your organization needs to address the various needs that arise from the increasing frequency and complexity of cyber attacks today. It also includes a Service Level Agreement (SLA) through its Partner Network of IR experts.  </a:t>
            </a:r>
            <a:br>
              <a:rPr lang="en-US" sz="1200" dirty="0"/>
            </a:br>
            <a:br>
              <a:rPr lang="en-US" sz="1500" b="0" i="0" u="none" strike="noStrike" dirty="0">
                <a:solidFill>
                  <a:schemeClr val="tx1"/>
                </a:solidFill>
                <a:effectLst/>
                <a:latin typeface="+mj-lt"/>
              </a:rPr>
            </a:br>
            <a:br>
              <a:rPr lang="en-US" sz="1500" b="0" i="0" u="none" strike="noStrike" dirty="0">
                <a:solidFill>
                  <a:schemeClr val="tx1"/>
                </a:solidFill>
                <a:effectLst/>
                <a:latin typeface="+mj-lt"/>
              </a:rPr>
            </a:br>
            <a:endParaRPr lang="en-US" sz="15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t="6088" b="47296"/>
          <a:stretch/>
        </p:blipFill>
        <p:spPr>
          <a:xfrm>
            <a:off x="0" y="634325"/>
            <a:ext cx="7559995" cy="255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274875" y="2339512"/>
            <a:ext cx="5726700" cy="6810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w" sz="1450" dirty="0">
                <a:solidFill>
                  <a:srgbClr val="F8F8F8"/>
                </a:solidFill>
              </a:rPr>
              <a:t>״ </a:t>
            </a:r>
            <a:endParaRPr sz="1450" dirty="0">
              <a:solidFill>
                <a:srgbClr val="F8F8F8"/>
              </a:solidFill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5389680" y="3267335"/>
            <a:ext cx="2409900" cy="6810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w" sz="1336">
                <a:solidFill>
                  <a:schemeClr val="lt1"/>
                </a:solidFill>
              </a:rPr>
              <a:t>LOREM IPSUM IS SIMPLY DUMMY TEXT</a:t>
            </a:r>
            <a:endParaRPr sz="1336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36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36">
              <a:solidFill>
                <a:schemeClr val="lt1"/>
              </a:solidFill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5427775" y="3935149"/>
            <a:ext cx="1845900" cy="18627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w" sz="1036" b="1" dirty="0">
                <a:solidFill>
                  <a:schemeClr val="lt1"/>
                </a:solidFill>
              </a:rPr>
              <a:t>Lorem Ipsum  i</a:t>
            </a:r>
            <a:r>
              <a:rPr lang="iw" sz="1036" dirty="0">
                <a:solidFill>
                  <a:schemeClr val="lt1"/>
                </a:solidFill>
              </a:rPr>
              <a:t>s simply dummy text of the printing and typesetting industry. Lorem Ipsum has been the industry's standard dummy text ever since the 1500s, when an unknown printer took a galley of type and scrambled it </a:t>
            </a:r>
            <a:endParaRPr sz="1036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036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10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036" dirty="0">
              <a:solidFill>
                <a:schemeClr val="lt1"/>
              </a:solidFill>
            </a:endParaRPr>
          </a:p>
        </p:txBody>
      </p:sp>
      <p:cxnSp>
        <p:nvCxnSpPr>
          <p:cNvPr id="134" name="Google Shape;134;p19"/>
          <p:cNvCxnSpPr/>
          <p:nvPr/>
        </p:nvCxnSpPr>
        <p:spPr>
          <a:xfrm>
            <a:off x="5568807" y="3947293"/>
            <a:ext cx="1777800" cy="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9"/>
          <p:cNvSpPr txBox="1">
            <a:spLocks noGrp="1"/>
          </p:cNvSpPr>
          <p:nvPr>
            <p:ph type="subTitle" idx="1"/>
          </p:nvPr>
        </p:nvSpPr>
        <p:spPr>
          <a:xfrm>
            <a:off x="817333" y="5611249"/>
            <a:ext cx="2686028" cy="1473395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1F2020"/>
                </a:solidFill>
                <a:effectLst/>
                <a:latin typeface="+mn-lt"/>
              </a:rPr>
              <a:t>Drastically reduce breach costs by mitigating reputational risk and reducing planning and emergency expenses. </a:t>
            </a:r>
            <a:endParaRPr sz="1400" dirty="0">
              <a:latin typeface="+mn-lt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787896" y="4899587"/>
            <a:ext cx="2879800" cy="556893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tillium Web" panose="00000500000000000000" pitchFamily="2" charset="0"/>
              </a:rPr>
              <a:t>Accelerated MTTR (Mean Time to Respond)</a:t>
            </a:r>
            <a:endParaRPr sz="1400" b="1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351350" y="1940783"/>
            <a:ext cx="7051000" cy="8346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>
                <a:solidFill>
                  <a:schemeClr val="bg1"/>
                </a:solidFill>
                <a:latin typeface="Titillium Web" panose="00000500000000000000" pitchFamily="2" charset="0"/>
              </a:rPr>
              <a:t>A </a:t>
            </a:r>
            <a:r>
              <a:rPr lang="en-US" sz="3800" b="0" i="0" u="none" strike="noStrike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Full Cycle IR Management Platform </a:t>
            </a:r>
            <a:endParaRPr sz="38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"/>
          </p:nvPr>
        </p:nvSpPr>
        <p:spPr>
          <a:xfrm>
            <a:off x="4268847" y="5570856"/>
            <a:ext cx="2880884" cy="1171912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1F2020"/>
                </a:solidFill>
                <a:effectLst/>
                <a:latin typeface="+mn-lt"/>
              </a:rPr>
              <a:t>Stay up-to-date with evolving regulatory demands such as MITRE, ATT&amp;CK, GDPR, HIPAA and ISO27001.</a:t>
            </a:r>
            <a:endParaRPr sz="1400" dirty="0">
              <a:latin typeface="+mn-lt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4254389" y="4889541"/>
            <a:ext cx="2879799" cy="566939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tillium Web" panose="00000500000000000000" pitchFamily="2" charset="0"/>
              </a:rPr>
              <a:t>Full compliance with laws and regulations</a:t>
            </a:r>
            <a:endParaRPr sz="1400" b="1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1"/>
          </p:nvPr>
        </p:nvSpPr>
        <p:spPr>
          <a:xfrm>
            <a:off x="787896" y="7687606"/>
            <a:ext cx="2686027" cy="23835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1F2020"/>
                </a:solidFill>
                <a:effectLst/>
                <a:latin typeface="+mn-lt"/>
              </a:rPr>
              <a:t>Address a wide range of diverse requirements from compliance officers, insurance companies, PR information requests and more.</a:t>
            </a:r>
            <a:endParaRPr sz="1400" dirty="0">
              <a:latin typeface="+mn-lt"/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825239" y="7039768"/>
            <a:ext cx="2722778" cy="824119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tillium Web" panose="00000500000000000000" pitchFamily="2" charset="0"/>
              </a:rPr>
              <a:t>Automated and customized reports</a:t>
            </a:r>
            <a:endParaRPr sz="1400" b="1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038D28A-1985-42F4-B91E-9AF61D49C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11" y="3536839"/>
            <a:ext cx="6828163" cy="92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Google Shape;141;p19">
            <a:extLst>
              <a:ext uri="{FF2B5EF4-FFF2-40B4-BE49-F238E27FC236}">
                <a16:creationId xmlns:a16="http://schemas.microsoft.com/office/drawing/2014/main" id="{41FE530E-90BC-4FDE-81FF-60188F593296}"/>
              </a:ext>
            </a:extLst>
          </p:cNvPr>
          <p:cNvSpPr txBox="1">
            <a:spLocks/>
          </p:cNvSpPr>
          <p:nvPr/>
        </p:nvSpPr>
        <p:spPr>
          <a:xfrm>
            <a:off x="4002645" y="7009653"/>
            <a:ext cx="2455062" cy="61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121925" rIns="121925" bIns="1219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tillium Web"/>
              <a:buNone/>
              <a:defRPr sz="37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1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Pre-loaded </a:t>
            </a:r>
            <a:r>
              <a:rPr lang="en-US" sz="14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tillium Web" panose="00000500000000000000" pitchFamily="2" charset="0"/>
              </a:rPr>
              <a:t>playbooks</a:t>
            </a:r>
            <a:endParaRPr lang="en-US" sz="1400" b="1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27" name="Google Shape;140;p19">
            <a:extLst>
              <a:ext uri="{FF2B5EF4-FFF2-40B4-BE49-F238E27FC236}">
                <a16:creationId xmlns:a16="http://schemas.microsoft.com/office/drawing/2014/main" id="{CED18FBC-9351-4D4B-9BC8-6809528530DC}"/>
              </a:ext>
            </a:extLst>
          </p:cNvPr>
          <p:cNvSpPr txBox="1">
            <a:spLocks/>
          </p:cNvSpPr>
          <p:nvPr/>
        </p:nvSpPr>
        <p:spPr>
          <a:xfrm>
            <a:off x="4147516" y="7368616"/>
            <a:ext cx="3123547" cy="165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121925" rIns="121925" bIns="1219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indent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1F2020"/>
                </a:solidFill>
                <a:effectLst/>
                <a:latin typeface="+mn-lt"/>
              </a:rPr>
              <a:t>Train your team with incident-specific attack scenarios integrating MITRE </a:t>
            </a:r>
            <a:r>
              <a:rPr lang="en-US" sz="1400" b="0" i="0" u="none" strike="noStrike" dirty="0" err="1">
                <a:solidFill>
                  <a:srgbClr val="1F2020"/>
                </a:solidFill>
                <a:effectLst/>
                <a:latin typeface="+mn-lt"/>
              </a:rPr>
              <a:t>ATT&amp;Ck</a:t>
            </a:r>
            <a:r>
              <a:rPr lang="en-US" sz="1400" b="0" i="0" u="none" strike="noStrike" dirty="0">
                <a:solidFill>
                  <a:srgbClr val="1F2020"/>
                </a:solidFill>
                <a:effectLst/>
                <a:latin typeface="+mn-lt"/>
              </a:rPr>
              <a:t>, NIST and SANS-recommended procedures updated automatically with the latest lessons learned from similar incidents.</a:t>
            </a:r>
            <a:endParaRPr lang="en-US" sz="1400" b="0" dirty="0">
              <a:effectLst/>
              <a:latin typeface="+mn-lt"/>
            </a:endParaRPr>
          </a:p>
          <a:p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t="6088" b="47296"/>
          <a:stretch/>
        </p:blipFill>
        <p:spPr>
          <a:xfrm>
            <a:off x="0" y="634325"/>
            <a:ext cx="7559995" cy="2558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274875" y="2339512"/>
            <a:ext cx="5726700" cy="6810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w" sz="1450" dirty="0">
                <a:solidFill>
                  <a:srgbClr val="F8F8F8"/>
                </a:solidFill>
              </a:rPr>
              <a:t>״ </a:t>
            </a:r>
            <a:endParaRPr sz="1450" dirty="0">
              <a:solidFill>
                <a:srgbClr val="F8F8F8"/>
              </a:solidFill>
            </a:endParaRPr>
          </a:p>
        </p:txBody>
      </p:sp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5389680" y="3267335"/>
            <a:ext cx="2409900" cy="6810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iw" sz="1336">
                <a:solidFill>
                  <a:schemeClr val="lt1"/>
                </a:solidFill>
              </a:rPr>
              <a:t>LOREM IPSUM IS SIMPLY DUMMY TEXT</a:t>
            </a:r>
            <a:endParaRPr sz="1336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36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736">
              <a:solidFill>
                <a:schemeClr val="lt1"/>
              </a:solidFill>
            </a:endParaRPr>
          </a:p>
        </p:txBody>
      </p:sp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5427775" y="3935149"/>
            <a:ext cx="1845900" cy="18627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iw" sz="1036" b="1" dirty="0">
                <a:solidFill>
                  <a:schemeClr val="lt1"/>
                </a:solidFill>
              </a:rPr>
              <a:t>Lorem Ipsum  i</a:t>
            </a:r>
            <a:r>
              <a:rPr lang="iw" sz="1036" dirty="0">
                <a:solidFill>
                  <a:schemeClr val="lt1"/>
                </a:solidFill>
              </a:rPr>
              <a:t>s simply dummy text of the printing and typesetting industry. Lorem Ipsum has been the industry's standard dummy text ever since the 1500s, when an unknown printer took a galley of type and scrambled it </a:t>
            </a:r>
            <a:endParaRPr sz="1036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036"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endParaRPr sz="1000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1036" dirty="0">
              <a:solidFill>
                <a:schemeClr val="lt1"/>
              </a:solidFill>
            </a:endParaRPr>
          </a:p>
        </p:txBody>
      </p:sp>
      <p:cxnSp>
        <p:nvCxnSpPr>
          <p:cNvPr id="134" name="Google Shape;134;p19"/>
          <p:cNvCxnSpPr/>
          <p:nvPr/>
        </p:nvCxnSpPr>
        <p:spPr>
          <a:xfrm>
            <a:off x="5568807" y="3947293"/>
            <a:ext cx="1777800" cy="0"/>
          </a:xfrm>
          <a:prstGeom prst="straightConnector1">
            <a:avLst/>
          </a:prstGeom>
          <a:noFill/>
          <a:ln w="9525" cap="flat" cmpd="sng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5" name="Google Shape;135;p19"/>
          <p:cNvSpPr txBox="1">
            <a:spLocks noGrp="1"/>
          </p:cNvSpPr>
          <p:nvPr>
            <p:ph type="subTitle" idx="1"/>
          </p:nvPr>
        </p:nvSpPr>
        <p:spPr>
          <a:xfrm>
            <a:off x="768460" y="5141390"/>
            <a:ext cx="2686028" cy="1738738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✅ </a:t>
            </a: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 up your blue teams and management team, assigning them roles and giving them access privileges so that they are available at a click when needed. </a:t>
            </a:r>
            <a:endParaRPr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title"/>
          </p:nvPr>
        </p:nvSpPr>
        <p:spPr>
          <a:xfrm>
            <a:off x="841392" y="4588052"/>
            <a:ext cx="2879800" cy="556893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tillium Web" panose="00000500000000000000" pitchFamily="2" charset="0"/>
              </a:rPr>
              <a:t>Planning</a:t>
            </a:r>
            <a:endParaRPr sz="1600" b="1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37" name="Google Shape;137;p19"/>
          <p:cNvSpPr txBox="1">
            <a:spLocks noGrp="1"/>
          </p:cNvSpPr>
          <p:nvPr>
            <p:ph type="title"/>
          </p:nvPr>
        </p:nvSpPr>
        <p:spPr>
          <a:xfrm>
            <a:off x="195692" y="1967829"/>
            <a:ext cx="7051000" cy="834600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Go Beyond Traditional Incident Response </a:t>
            </a:r>
            <a:endParaRPr sz="3000" b="1" dirty="0">
              <a:solidFill>
                <a:schemeClr val="bg1"/>
              </a:solidFill>
              <a:latin typeface="Titillium Web" panose="00000500000000000000" pitchFamily="2" charset="0"/>
            </a:endParaRPr>
          </a:p>
        </p:txBody>
      </p:sp>
      <p:sp>
        <p:nvSpPr>
          <p:cNvPr id="138" name="Google Shape;138;p19"/>
          <p:cNvSpPr txBox="1">
            <a:spLocks noGrp="1"/>
          </p:cNvSpPr>
          <p:nvPr>
            <p:ph type="subTitle" idx="1"/>
          </p:nvPr>
        </p:nvSpPr>
        <p:spPr>
          <a:xfrm>
            <a:off x="4200244" y="5236999"/>
            <a:ext cx="3092218" cy="1473395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✅ </a:t>
            </a:r>
            <a:r>
              <a:rPr lang="en-US" sz="29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 your team with hundreds of cyber-attack scenarios utilizing secure, self-contained war rooms hosted in the </a:t>
            </a:r>
            <a:r>
              <a:rPr lang="en-US" sz="29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TrustPeers</a:t>
            </a:r>
            <a:r>
              <a:rPr lang="en-US" sz="29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single-tenant SaaS environment to ensure maximum preparedness.</a:t>
            </a:r>
            <a:endParaRPr sz="2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4254579" y="4583028"/>
            <a:ext cx="2879799" cy="566939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tillium Web" panose="00000500000000000000" pitchFamily="2" charset="0"/>
              </a:rPr>
              <a:t>Practice</a:t>
            </a:r>
            <a:endParaRPr sz="1600" b="1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1"/>
          </p:nvPr>
        </p:nvSpPr>
        <p:spPr>
          <a:xfrm>
            <a:off x="823815" y="7317617"/>
            <a:ext cx="3123547" cy="1995403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✅ </a:t>
            </a: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+mn-lt"/>
              </a:rPr>
              <a:t>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</a:rPr>
              <a:t>ummon and communicate with your pre-screened and trained team at the click of a button.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1400" b="0" i="0" dirty="0">
                <a:solidFill>
                  <a:schemeClr val="tx1"/>
                </a:solidFill>
                <a:effectLst/>
                <a:latin typeface="+mn-lt"/>
              </a:rPr>
              <a:t>end compliance officers fully generated and automated reports with your environment, servers, documentation, and communication centralized in a single, secure location. </a:t>
            </a:r>
            <a:endParaRPr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841392" y="6880128"/>
            <a:ext cx="2722778" cy="824119"/>
          </a:xfrm>
          <a:prstGeom prst="rect">
            <a:avLst/>
          </a:prstGeom>
        </p:spPr>
        <p:txBody>
          <a:bodyPr spcFirstLastPara="1" wrap="square" lIns="121925" tIns="121925" rIns="121925" bIns="1219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1600" b="1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Titillium Web" panose="00000500000000000000" pitchFamily="2" charset="0"/>
              </a:rPr>
              <a:t>Response</a:t>
            </a:r>
            <a:endParaRPr sz="1600" b="1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23" name="Google Shape;141;p19">
            <a:extLst>
              <a:ext uri="{FF2B5EF4-FFF2-40B4-BE49-F238E27FC236}">
                <a16:creationId xmlns:a16="http://schemas.microsoft.com/office/drawing/2014/main" id="{41FE530E-90BC-4FDE-81FF-60188F593296}"/>
              </a:ext>
            </a:extLst>
          </p:cNvPr>
          <p:cNvSpPr txBox="1">
            <a:spLocks/>
          </p:cNvSpPr>
          <p:nvPr/>
        </p:nvSpPr>
        <p:spPr>
          <a:xfrm>
            <a:off x="4267297" y="6897964"/>
            <a:ext cx="2455062" cy="619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121925" rIns="121925" bIns="1219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Titillium Web"/>
              <a:buNone/>
              <a:defRPr sz="37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None/>
              <a:defRPr sz="6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990"/>
            </a:pP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Post-analysis</a:t>
            </a:r>
            <a:endParaRPr lang="en-US" sz="1600" b="1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</p:txBody>
      </p:sp>
      <p:sp>
        <p:nvSpPr>
          <p:cNvPr id="27" name="Google Shape;140;p19">
            <a:extLst>
              <a:ext uri="{FF2B5EF4-FFF2-40B4-BE49-F238E27FC236}">
                <a16:creationId xmlns:a16="http://schemas.microsoft.com/office/drawing/2014/main" id="{CED18FBC-9351-4D4B-9BC8-6809528530DC}"/>
              </a:ext>
            </a:extLst>
          </p:cNvPr>
          <p:cNvSpPr txBox="1">
            <a:spLocks/>
          </p:cNvSpPr>
          <p:nvPr/>
        </p:nvSpPr>
        <p:spPr>
          <a:xfrm>
            <a:off x="4123145" y="7319909"/>
            <a:ext cx="3123547" cy="165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25" tIns="121925" rIns="121925" bIns="1219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+mn-lt"/>
              </a:rPr>
              <a:t>✅ </a:t>
            </a: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+mn-lt"/>
              </a:rPr>
              <a:t>Analyze actions taken</a:t>
            </a:r>
            <a:endParaRPr lang="en-US" sz="1400" b="0" dirty="0">
              <a:solidFill>
                <a:schemeClr val="tx1"/>
              </a:solidFill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+mn-lt"/>
              </a:rPr>
              <a:t>and lessons learned to provide</a:t>
            </a:r>
            <a:endParaRPr lang="en-US" sz="1400" b="0" dirty="0">
              <a:solidFill>
                <a:schemeClr val="tx1"/>
              </a:solidFill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+mn-lt"/>
              </a:rPr>
              <a:t>actionable recommendations to </a:t>
            </a:r>
            <a:endParaRPr lang="en-US" sz="1400" b="0" dirty="0">
              <a:solidFill>
                <a:schemeClr val="tx1"/>
              </a:solidFill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+mn-lt"/>
              </a:rPr>
              <a:t>prevent the recurrence of</a:t>
            </a:r>
            <a:endParaRPr lang="en-US" sz="1400" b="0" dirty="0">
              <a:solidFill>
                <a:schemeClr val="tx1"/>
              </a:solidFill>
              <a:effectLst/>
              <a:latin typeface="+mn-lt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400" b="0" i="0" u="none" strike="noStrike" dirty="0">
                <a:solidFill>
                  <a:schemeClr val="tx1"/>
                </a:solidFill>
                <a:effectLst/>
                <a:latin typeface="+mn-lt"/>
              </a:rPr>
              <a:t>a similar event. </a:t>
            </a:r>
            <a:endParaRPr lang="en-US" sz="1400" b="0" dirty="0">
              <a:solidFill>
                <a:schemeClr val="tx1"/>
              </a:solidFill>
              <a:effectLst/>
              <a:latin typeface="+mn-lt"/>
            </a:endParaRPr>
          </a:p>
          <a:p>
            <a:br>
              <a:rPr lang="en-US" sz="2000" dirty="0"/>
            </a:br>
            <a:br>
              <a:rPr lang="en-US" sz="1400" dirty="0">
                <a:latin typeface="+mn-lt"/>
              </a:rPr>
            </a:br>
            <a:endParaRPr lang="en-US" sz="14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2D898D-5AA1-4699-B511-0BB4187C6804}"/>
              </a:ext>
            </a:extLst>
          </p:cNvPr>
          <p:cNvSpPr txBox="1"/>
          <p:nvPr/>
        </p:nvSpPr>
        <p:spPr>
          <a:xfrm>
            <a:off x="787896" y="3607835"/>
            <a:ext cx="6199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TrustPeers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is the only solution that integrates all aspects of incident response in 4 phases: Plan, Practice, Response, and Post-analysis.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674510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700</Words>
  <Application>Microsoft Office PowerPoint</Application>
  <PresentationFormat>Custom</PresentationFormat>
  <Paragraphs>61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Titillium Web</vt:lpstr>
      <vt:lpstr>Titillium Web SemiBold</vt:lpstr>
      <vt:lpstr>Open Sans</vt:lpstr>
      <vt:lpstr>Arial</vt:lpstr>
      <vt:lpstr>Calibri</vt:lpstr>
      <vt:lpstr>Simple Light</vt:lpstr>
      <vt:lpstr>The TrustPeers Cyber Crisis Management Solution</vt:lpstr>
      <vt:lpstr>Turn Chaos into a Controlled Event </vt:lpstr>
      <vt:lpstr>An Incident Response Solution that Keeps You Ahead of Attackers</vt:lpstr>
      <vt:lpstr>״ </vt:lpstr>
      <vt:lpstr>״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TrustPeers Cyber Crisis Management Solution</dc:title>
  <dc:creator>User</dc:creator>
  <cp:lastModifiedBy>Tamar Weiss</cp:lastModifiedBy>
  <cp:revision>2</cp:revision>
  <dcterms:modified xsi:type="dcterms:W3CDTF">2022-02-08T12:16:33Z</dcterms:modified>
</cp:coreProperties>
</file>